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Quattrocento Sans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zJswssXDFAL27aWssvpmp68a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723027dd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5723027dd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723027dd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5723027dd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723027dd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5723027dd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7b485041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257b485041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7b48504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57b48504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723027dd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5723027dd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723027dd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5723027dd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723027dd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5723027dd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51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2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2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5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3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3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5" name="Google Shape;95;p53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5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5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0" name="Google Shape;100;p53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4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4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5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5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0" name="Google Shape;110;p55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5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55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5" name="Google Shape;115;p55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6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6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9" name="Google Shape;119;p56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5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7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7"/>
          <p:cNvSpPr txBox="1">
            <a:spLocks noGrp="1"/>
          </p:cNvSpPr>
          <p:nvPr>
            <p:ph type="body" idx="1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6" name="Google Shape;126;p5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8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8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2" name="Google Shape;132;p5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7" name="Google Shape;27;p43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43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9;p43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43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43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50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9F4FE"/>
            </a:gs>
            <a:gs pos="37000">
              <a:srgbClr val="4E9CF6"/>
            </a:gs>
            <a:gs pos="100000">
              <a:srgbClr val="032348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9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" name="Google Shape;7;p29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29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9;p29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0;p29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29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" name="Google Shape;12;p29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37000">
              <a:srgbClr val="B3D1EC"/>
            </a:gs>
            <a:gs pos="100000">
              <a:srgbClr val="2E75B5"/>
            </a:gs>
          </a:gsLst>
          <a:lin ang="5400000" scaled="0"/>
        </a:gra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"/>
          <p:cNvSpPr txBox="1"/>
          <p:nvPr/>
        </p:nvSpPr>
        <p:spPr>
          <a:xfrm>
            <a:off x="174171" y="213360"/>
            <a:ext cx="11774100" cy="17547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GB" sz="5400" b="1">
                <a:latin typeface="Calibri"/>
                <a:ea typeface="Calibri"/>
                <a:cs typeface="Calibri"/>
                <a:sym typeface="Calibri"/>
              </a:rPr>
              <a:t>Nursery</a:t>
            </a: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Induction Meeting for Parents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2023 Entry</a:t>
            </a:r>
            <a:endParaRPr/>
          </a:p>
        </p:txBody>
      </p:sp>
      <p:pic>
        <p:nvPicPr>
          <p:cNvPr id="215" name="Google Shape;21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8463" y="933543"/>
            <a:ext cx="1979136" cy="103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20451"/>
            <a:ext cx="5404150" cy="405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2965" y="2120451"/>
            <a:ext cx="5404160" cy="405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5723027ddb_0_50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5723027ddb_0_50"/>
          <p:cNvSpPr txBox="1"/>
          <p:nvPr/>
        </p:nvSpPr>
        <p:spPr>
          <a:xfrm>
            <a:off x="1101635" y="156755"/>
            <a:ext cx="9988800" cy="23088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Entrance Doors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Nursery 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begins: 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12.30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45p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 time: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3:15-3:30pm</a:t>
            </a:r>
            <a:endParaRPr sz="4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25723027ddb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5575" y="2805127"/>
            <a:ext cx="3576023" cy="26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5723027ddb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625" y="2708013"/>
            <a:ext cx="4770949" cy="35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5723027ddb_0_50"/>
          <p:cNvSpPr txBox="1">
            <a:spLocks noGrp="1"/>
          </p:cNvSpPr>
          <p:nvPr>
            <p:ph type="ctrTitle"/>
          </p:nvPr>
        </p:nvSpPr>
        <p:spPr>
          <a:xfrm>
            <a:off x="2552425" y="5826725"/>
            <a:ext cx="9584400" cy="7695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200" b="1">
                <a:solidFill>
                  <a:srgbClr val="000000"/>
                </a:solidFill>
              </a:rPr>
              <a:t>At this current time Nursery are unable to access our wrap around care i.e. breakfast and after school club.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4"/>
          <p:cNvSpPr txBox="1"/>
          <p:nvPr/>
        </p:nvSpPr>
        <p:spPr>
          <a:xfrm>
            <a:off x="1101634" y="435429"/>
            <a:ext cx="9988732" cy="1107996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Calibri"/>
              <a:buNone/>
            </a:pPr>
            <a:r>
              <a:rPr lang="en-GB" sz="6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Lunchtime</a:t>
            </a:r>
            <a:endParaRPr sz="6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4"/>
          <p:cNvSpPr txBox="1">
            <a:spLocks noGrp="1"/>
          </p:cNvSpPr>
          <p:nvPr>
            <p:ph type="ctrTitle"/>
          </p:nvPr>
        </p:nvSpPr>
        <p:spPr>
          <a:xfrm>
            <a:off x="1176750" y="1858925"/>
            <a:ext cx="9838500" cy="13854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800" b="1">
                <a:solidFill>
                  <a:srgbClr val="000000"/>
                </a:solidFill>
              </a:rPr>
              <a:t>If your child is staying for lunch they will need to have a named lunchbox and named water bottle. There is a charge of £2.50 per session they stay.</a:t>
            </a:r>
            <a:endParaRPr sz="28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19" name="Google Shape;31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50" y="3358950"/>
            <a:ext cx="4411832" cy="33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8" y="3358950"/>
            <a:ext cx="4411832" cy="33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175" y="3611951"/>
            <a:ext cx="2125675" cy="21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5723027ddb_0_67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5723027ddb_0_67"/>
          <p:cNvSpPr txBox="1"/>
          <p:nvPr/>
        </p:nvSpPr>
        <p:spPr>
          <a:xfrm>
            <a:off x="1101634" y="435429"/>
            <a:ext cx="9988800" cy="11082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Calibri"/>
              <a:buNone/>
            </a:pPr>
            <a:r>
              <a:rPr lang="en-GB" sz="6600" b="1">
                <a:latin typeface="Calibri"/>
                <a:ea typeface="Calibri"/>
                <a:cs typeface="Calibri"/>
                <a:sym typeface="Calibri"/>
              </a:rPr>
              <a:t>Snack time</a:t>
            </a:r>
            <a:endParaRPr sz="6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5723027ddb_0_67"/>
          <p:cNvSpPr txBox="1">
            <a:spLocks noGrp="1"/>
          </p:cNvSpPr>
          <p:nvPr>
            <p:ph type="ctrTitle"/>
          </p:nvPr>
        </p:nvSpPr>
        <p:spPr>
          <a:xfrm>
            <a:off x="514400" y="1701275"/>
            <a:ext cx="10692900" cy="13854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800" b="1">
                <a:solidFill>
                  <a:srgbClr val="000000"/>
                </a:solidFill>
              </a:rPr>
              <a:t>We have snack times mornings and afternoons. The children are given a choice of milk or water to drink, with a choice of fruit or vegetables. We ask for a contribution of £7.50 per term towards snack.</a:t>
            </a:r>
            <a:endParaRPr sz="28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29" name="Google Shape;329;g25723027ddb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225" y="3244325"/>
            <a:ext cx="3133095" cy="34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5723027ddb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992" y="3244325"/>
            <a:ext cx="4417156" cy="34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723027ddb_0_57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25723027ddb_0_57"/>
          <p:cNvSpPr txBox="1"/>
          <p:nvPr/>
        </p:nvSpPr>
        <p:spPr>
          <a:xfrm>
            <a:off x="1101634" y="435429"/>
            <a:ext cx="9988800" cy="11082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Calibri"/>
              <a:buNone/>
            </a:pPr>
            <a:r>
              <a:rPr lang="en-GB" sz="6600" b="1">
                <a:latin typeface="Calibri"/>
                <a:ea typeface="Calibri"/>
                <a:cs typeface="Calibri"/>
                <a:sym typeface="Calibri"/>
              </a:rPr>
              <a:t>Nursery Toilets</a:t>
            </a:r>
            <a:endParaRPr sz="6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25723027ddb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350" y="1709837"/>
            <a:ext cx="4350976" cy="32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5723027ddb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9100" y="1709825"/>
            <a:ext cx="4350976" cy="326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5723027ddb_0_57"/>
          <p:cNvSpPr txBox="1"/>
          <p:nvPr/>
        </p:nvSpPr>
        <p:spPr>
          <a:xfrm>
            <a:off x="1465425" y="5621625"/>
            <a:ext cx="9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5723027ddb_0_57"/>
          <p:cNvSpPr txBox="1">
            <a:spLocks noGrp="1"/>
          </p:cNvSpPr>
          <p:nvPr>
            <p:ph type="ctrTitle"/>
          </p:nvPr>
        </p:nvSpPr>
        <p:spPr>
          <a:xfrm>
            <a:off x="300450" y="4975125"/>
            <a:ext cx="11591100" cy="16932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600" b="1">
                <a:solidFill>
                  <a:srgbClr val="000000"/>
                </a:solidFill>
              </a:rPr>
              <a:t>Nursery toilets are in the classroom making it easily accessible. Children are encouraged to use the toilets independently and have help as and when needed. </a:t>
            </a:r>
            <a:endParaRPr sz="2600"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600" b="1">
                <a:solidFill>
                  <a:srgbClr val="000000"/>
                </a:solidFill>
              </a:rPr>
              <a:t> A change of clothes in a bag is important, accidents can happen when we are busy learners. Your child needs to be dry during the day to attend Nursery.</a:t>
            </a:r>
            <a:endParaRPr sz="26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1344614" y="180976"/>
            <a:ext cx="9399587" cy="637222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6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Timetable Information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6"/>
          <p:cNvSpPr/>
          <p:nvPr/>
        </p:nvSpPr>
        <p:spPr>
          <a:xfrm>
            <a:off x="1344614" y="180976"/>
            <a:ext cx="9475787" cy="6372225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1853425" y="1166002"/>
            <a:ext cx="8382000" cy="4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Days </a:t>
            </a:r>
            <a:r>
              <a:rPr lang="en-GB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will need a PE kit which can be kept in a bag on their peg. We change for PE as part of curriculum to become independent learners.</a:t>
            </a:r>
            <a:endParaRPr sz="3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days are:  Wednesday -AM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Friday - PM 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57b485041a_0_18"/>
          <p:cNvSpPr/>
          <p:nvPr/>
        </p:nvSpPr>
        <p:spPr>
          <a:xfrm>
            <a:off x="1462088" y="309564"/>
            <a:ext cx="9434400" cy="6396000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57b485041a_0_18"/>
          <p:cNvSpPr/>
          <p:nvPr/>
        </p:nvSpPr>
        <p:spPr>
          <a:xfrm>
            <a:off x="1344614" y="180976"/>
            <a:ext cx="9399600" cy="6372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257b485041a_0_18"/>
          <p:cNvSpPr txBox="1"/>
          <p:nvPr/>
        </p:nvSpPr>
        <p:spPr>
          <a:xfrm>
            <a:off x="2286000" y="330201"/>
            <a:ext cx="8305800" cy="6465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Timetable Information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57b485041a_0_18"/>
          <p:cNvSpPr/>
          <p:nvPr/>
        </p:nvSpPr>
        <p:spPr>
          <a:xfrm>
            <a:off x="1344614" y="180976"/>
            <a:ext cx="9475800" cy="6372300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g257b485041a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57b485041a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57b485041a_0_18"/>
          <p:cNvSpPr txBox="1"/>
          <p:nvPr/>
        </p:nvSpPr>
        <p:spPr>
          <a:xfrm>
            <a:off x="1853425" y="1166000"/>
            <a:ext cx="83820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 Garden </a:t>
            </a:r>
            <a:r>
              <a:rPr lang="en-GB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will need a pair of wellies and if you happen to have a waterproof suit or waterproof trousers at home, these would be great to.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 Garden days are: 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 -AM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- PM 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7"/>
          <p:cNvSpPr/>
          <p:nvPr/>
        </p:nvSpPr>
        <p:spPr>
          <a:xfrm>
            <a:off x="1344614" y="28576"/>
            <a:ext cx="9399587" cy="637222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7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Uniform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7"/>
          <p:cNvSpPr txBox="1">
            <a:spLocks noGrp="1"/>
          </p:cNvSpPr>
          <p:nvPr>
            <p:ph type="body" idx="1"/>
          </p:nvPr>
        </p:nvSpPr>
        <p:spPr>
          <a:xfrm>
            <a:off x="1719807" y="4580386"/>
            <a:ext cx="4304211" cy="130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3800"/>
              <a:t>Please ensure your child arrives at school wearing correct uniform. </a:t>
            </a:r>
            <a:endParaRPr sz="3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75"/>
          </a:p>
        </p:txBody>
      </p:sp>
      <p:pic>
        <p:nvPicPr>
          <p:cNvPr id="373" name="Google Shape;37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2758" y="989013"/>
            <a:ext cx="4005262" cy="54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088" y="1088233"/>
            <a:ext cx="70080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7"/>
          <p:cNvSpPr txBox="1">
            <a:spLocks noGrp="1"/>
          </p:cNvSpPr>
          <p:nvPr>
            <p:ph type="body" idx="1"/>
          </p:nvPr>
        </p:nvSpPr>
        <p:spPr>
          <a:xfrm>
            <a:off x="1719808" y="1931331"/>
            <a:ext cx="4304211" cy="164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3200"/>
              <a:t>Uniform can be ordered on line (via link on our website) or from the school uniform shop in town. PGM. </a:t>
            </a:r>
            <a:endParaRPr sz="3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>
            <a:off x="1344614" y="180976"/>
            <a:ext cx="9399587" cy="637222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P.E. Kit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1344614" y="180976"/>
            <a:ext cx="9475787" cy="6372225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8"/>
          <p:cNvSpPr txBox="1">
            <a:spLocks noGrp="1"/>
          </p:cNvSpPr>
          <p:nvPr>
            <p:ph type="body" idx="1"/>
          </p:nvPr>
        </p:nvSpPr>
        <p:spPr>
          <a:xfrm>
            <a:off x="1762512" y="2227263"/>
            <a:ext cx="4182291" cy="21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55"/>
              <a:buNone/>
            </a:pPr>
            <a:r>
              <a:rPr lang="en-GB" sz="5450"/>
              <a:t>Children need to bring their PE kits to school. These can be left on their pegs.  </a:t>
            </a:r>
            <a:endParaRPr sz="545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55"/>
              <a:buNone/>
            </a:pPr>
            <a:r>
              <a:rPr lang="en-GB" sz="5450"/>
              <a:t>I will send them home every half term for a freshen up.</a:t>
            </a:r>
            <a:endParaRPr sz="545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</p:txBody>
      </p:sp>
      <p:pic>
        <p:nvPicPr>
          <p:cNvPr id="387" name="Google Shape;38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1738" y="1027114"/>
            <a:ext cx="4005262" cy="537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5226" y="1068388"/>
            <a:ext cx="4194175" cy="53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2088" y="1088233"/>
            <a:ext cx="700800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9"/>
          <p:cNvSpPr/>
          <p:nvPr/>
        </p:nvSpPr>
        <p:spPr>
          <a:xfrm>
            <a:off x="1344614" y="180976"/>
            <a:ext cx="9399587" cy="637222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9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Timetable Information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1344614" y="180976"/>
            <a:ext cx="9475787" cy="6372225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9"/>
          <p:cNvSpPr txBox="1"/>
          <p:nvPr/>
        </p:nvSpPr>
        <p:spPr>
          <a:xfrm>
            <a:off x="1704975" y="566738"/>
            <a:ext cx="8382000" cy="60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need </a:t>
            </a: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wellies in school everyday 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because we will be playing outside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need to bring a  NAMED </a:t>
            </a: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 (plastic bottle) every day 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they are encouraged to drink from regularly. 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spend a lot of time outdoors in 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Nursery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the doors are always open. Therefore please make sure your child wears </a:t>
            </a: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 clothes on colder days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Please bring a </a:t>
            </a: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spare set of clothes 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kept in school. Your child may need to change due to playing in the water or playing outside in damp weather! </a:t>
            </a:r>
            <a:endParaRPr/>
          </a:p>
        </p:txBody>
      </p:sp>
      <p:pic>
        <p:nvPicPr>
          <p:cNvPr id="401" name="Google Shape;40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795" y="1198310"/>
            <a:ext cx="1732161" cy="224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225" y="3734142"/>
            <a:ext cx="1778998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2078" y="1354320"/>
            <a:ext cx="1301111" cy="1754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Timetable Information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0"/>
          <p:cNvSpPr/>
          <p:nvPr/>
        </p:nvSpPr>
        <p:spPr>
          <a:xfrm>
            <a:off x="1344614" y="180976"/>
            <a:ext cx="9475787" cy="6372225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0"/>
          <p:cNvSpPr txBox="1"/>
          <p:nvPr/>
        </p:nvSpPr>
        <p:spPr>
          <a:xfrm>
            <a:off x="2209800" y="1108076"/>
            <a:ext cx="8382000" cy="6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books </a:t>
            </a:r>
            <a:r>
              <a:rPr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changed every Monday and Friday. Children will be unable to change their library book until they have returned their previous one.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BRING BOOK BAGS EVERY DAY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20"/>
          <p:cNvPicPr preferRelativeResize="0"/>
          <p:nvPr/>
        </p:nvPicPr>
        <p:blipFill rotWithShape="1">
          <a:blip r:embed="rId5">
            <a:alphaModFix/>
          </a:blip>
          <a:srcRect l="4814" r="14523"/>
          <a:stretch/>
        </p:blipFill>
        <p:spPr>
          <a:xfrm rot="797259">
            <a:off x="181950" y="1389922"/>
            <a:ext cx="1833401" cy="129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251" y="3529150"/>
            <a:ext cx="1913782" cy="210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341824">
            <a:off x="9990378" y="3600384"/>
            <a:ext cx="1899663" cy="196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"/>
          <p:cNvSpPr/>
          <p:nvPr/>
        </p:nvSpPr>
        <p:spPr>
          <a:xfrm>
            <a:off x="4" y="5459575"/>
            <a:ext cx="3976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iss Barnard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Nursery Teacher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3411401" y="5459571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Mrs 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Paternoster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EYP  Mornings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6096003" y="5459583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Mrs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Brinkley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EYP Afternoons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25" y="1944200"/>
            <a:ext cx="2790575" cy="3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6350" y="2117200"/>
            <a:ext cx="2914291" cy="32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200" y="2203375"/>
            <a:ext cx="2914274" cy="319778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"/>
          <p:cNvSpPr txBox="1"/>
          <p:nvPr/>
        </p:nvSpPr>
        <p:spPr>
          <a:xfrm>
            <a:off x="478953" y="245925"/>
            <a:ext cx="11234100" cy="14469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</a:pPr>
            <a:r>
              <a:rPr lang="en-GB" sz="8800" b="1">
                <a:latin typeface="Calibri"/>
                <a:ea typeface="Calibri"/>
                <a:cs typeface="Calibri"/>
                <a:sym typeface="Calibri"/>
              </a:rPr>
              <a:t>Meet the Nursery Team</a:t>
            </a:r>
            <a:endParaRPr sz="8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/>
          <p:nvPr/>
        </p:nvSpPr>
        <p:spPr>
          <a:xfrm>
            <a:off x="1462088" y="309564"/>
            <a:ext cx="9434400" cy="6396000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1"/>
          <p:cNvSpPr/>
          <p:nvPr/>
        </p:nvSpPr>
        <p:spPr>
          <a:xfrm>
            <a:off x="1344614" y="180976"/>
            <a:ext cx="9399600" cy="6372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1"/>
          <p:cNvSpPr txBox="1"/>
          <p:nvPr/>
        </p:nvSpPr>
        <p:spPr>
          <a:xfrm>
            <a:off x="2286000" y="330201"/>
            <a:ext cx="8305800" cy="6462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Autumn Curriculum Map 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1"/>
          <p:cNvSpPr txBox="1"/>
          <p:nvPr/>
        </p:nvSpPr>
        <p:spPr>
          <a:xfrm>
            <a:off x="2195513" y="957264"/>
            <a:ext cx="83820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what the classes are going to be learning during the Autumn term…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1"/>
          <p:cNvSpPr txBox="1"/>
          <p:nvPr/>
        </p:nvSpPr>
        <p:spPr>
          <a:xfrm rot="-1375390">
            <a:off x="3306763" y="3300414"/>
            <a:ext cx="5986462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Paste in curriculum map</a:t>
            </a:r>
            <a:endParaRPr/>
          </a:p>
        </p:txBody>
      </p:sp>
      <p:pic>
        <p:nvPicPr>
          <p:cNvPr id="428" name="Google Shape;4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8875" y="1299200"/>
            <a:ext cx="7794262" cy="52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"/>
          <p:cNvSpPr/>
          <p:nvPr/>
        </p:nvSpPr>
        <p:spPr>
          <a:xfrm>
            <a:off x="1462088" y="309564"/>
            <a:ext cx="9434512" cy="6396037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2"/>
          <p:cNvSpPr/>
          <p:nvPr/>
        </p:nvSpPr>
        <p:spPr>
          <a:xfrm>
            <a:off x="1344614" y="180976"/>
            <a:ext cx="9399587" cy="637222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2"/>
          <p:cNvSpPr txBox="1"/>
          <p:nvPr/>
        </p:nvSpPr>
        <p:spPr>
          <a:xfrm>
            <a:off x="2286000" y="330201"/>
            <a:ext cx="8305800" cy="64611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Timetable Information EXAMPLE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1344614" y="180976"/>
            <a:ext cx="9475787" cy="6372225"/>
          </a:xfrm>
          <a:prstGeom prst="rect">
            <a:avLst/>
          </a:prstGeom>
          <a:noFill/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2"/>
          <p:cNvSpPr txBox="1"/>
          <p:nvPr/>
        </p:nvSpPr>
        <p:spPr>
          <a:xfrm>
            <a:off x="2209800" y="1108075"/>
            <a:ext cx="83820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9751" y="1179525"/>
            <a:ext cx="8601776" cy="488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57b485041a_0_0"/>
          <p:cNvSpPr/>
          <p:nvPr/>
        </p:nvSpPr>
        <p:spPr>
          <a:xfrm>
            <a:off x="1462088" y="309564"/>
            <a:ext cx="9434400" cy="6396000"/>
          </a:xfrm>
          <a:prstGeom prst="rect">
            <a:avLst/>
          </a:prstGeom>
          <a:solidFill>
            <a:srgbClr val="E1EFD8"/>
          </a:solidFill>
          <a:ln w="76200" cap="flat" cmpd="sng">
            <a:solidFill>
              <a:srgbClr val="4EC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57b485041a_0_0"/>
          <p:cNvSpPr/>
          <p:nvPr/>
        </p:nvSpPr>
        <p:spPr>
          <a:xfrm>
            <a:off x="1344614" y="180976"/>
            <a:ext cx="9399600" cy="6372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5B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257b485041a_0_0"/>
          <p:cNvSpPr txBox="1"/>
          <p:nvPr/>
        </p:nvSpPr>
        <p:spPr>
          <a:xfrm>
            <a:off x="2286000" y="330201"/>
            <a:ext cx="8305800" cy="12006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Opportunities for parents/carers to 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see their children in Nursery.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257b485041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1151" y="303213"/>
            <a:ext cx="1457325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57b485041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088" y="303213"/>
            <a:ext cx="671512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257b485041a_0_0"/>
          <p:cNvSpPr txBox="1">
            <a:spLocks noGrp="1"/>
          </p:cNvSpPr>
          <p:nvPr>
            <p:ph type="ctrTitle" idx="4294967295"/>
          </p:nvPr>
        </p:nvSpPr>
        <p:spPr>
          <a:xfrm>
            <a:off x="2011000" y="2394900"/>
            <a:ext cx="8482200" cy="35403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-GB" sz="2800" b="1">
                <a:solidFill>
                  <a:srgbClr val="000000"/>
                </a:solidFill>
              </a:rPr>
              <a:t>Play and stay sessions throughout the year.</a:t>
            </a:r>
            <a:endParaRPr sz="2800" b="1">
              <a:solidFill>
                <a:srgbClr val="000000"/>
              </a:solidFill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-GB" sz="2800" b="1">
                <a:solidFill>
                  <a:srgbClr val="000000"/>
                </a:solidFill>
              </a:rPr>
              <a:t>Christmas sing along.</a:t>
            </a:r>
            <a:endParaRPr sz="2800" b="1">
              <a:solidFill>
                <a:srgbClr val="000000"/>
              </a:solidFill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-GB" sz="2800" b="1">
                <a:solidFill>
                  <a:srgbClr val="000000"/>
                </a:solidFill>
              </a:rPr>
              <a:t>Sports Day.</a:t>
            </a:r>
            <a:endParaRPr sz="2800" b="1">
              <a:solidFill>
                <a:srgbClr val="000000"/>
              </a:solidFill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-GB" sz="2800" b="1">
                <a:solidFill>
                  <a:srgbClr val="000000"/>
                </a:solidFill>
              </a:rPr>
              <a:t>Nursery Graduation.</a:t>
            </a:r>
            <a:endParaRPr sz="2800" b="1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00"/>
                </a:solidFill>
              </a:rPr>
              <a:t>Dates and times will be released in September.</a:t>
            </a:r>
            <a:endParaRPr sz="2800" b="1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"/>
          <p:cNvSpPr txBox="1"/>
          <p:nvPr/>
        </p:nvSpPr>
        <p:spPr>
          <a:xfrm>
            <a:off x="374468" y="74318"/>
            <a:ext cx="11234100" cy="19395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lang="en-GB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help prepare your child for </a:t>
            </a:r>
            <a:r>
              <a:rPr lang="en-GB" sz="6000" b="1">
                <a:latin typeface="Calibri"/>
                <a:ea typeface="Calibri"/>
                <a:cs typeface="Calibri"/>
                <a:sym typeface="Calibri"/>
              </a:rPr>
              <a:t>Nursery</a:t>
            </a:r>
            <a:r>
              <a:rPr lang="en-GB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6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3"/>
          <p:cNvPicPr preferRelativeResize="0"/>
          <p:nvPr/>
        </p:nvPicPr>
        <p:blipFill rotWithShape="1">
          <a:blip r:embed="rId3">
            <a:alphaModFix/>
          </a:blip>
          <a:srcRect l="27788" t="18220" r="28046" b="16374"/>
          <a:stretch/>
        </p:blipFill>
        <p:spPr>
          <a:xfrm>
            <a:off x="374468" y="2724548"/>
            <a:ext cx="2029096" cy="38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3"/>
          <p:cNvPicPr preferRelativeResize="0"/>
          <p:nvPr/>
        </p:nvPicPr>
        <p:blipFill rotWithShape="1">
          <a:blip r:embed="rId4">
            <a:alphaModFix/>
          </a:blip>
          <a:srcRect l="8354" t="226" r="15844" b="-225"/>
          <a:stretch/>
        </p:blipFill>
        <p:spPr>
          <a:xfrm>
            <a:off x="2513263" y="2724548"/>
            <a:ext cx="2133600" cy="386716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3"/>
          <p:cNvSpPr txBox="1"/>
          <p:nvPr/>
        </p:nvSpPr>
        <p:spPr>
          <a:xfrm>
            <a:off x="582846" y="2129246"/>
            <a:ext cx="3836126" cy="954107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Putting on their own coat and wellies/shoes.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3"/>
          <p:cNvSpPr txBox="1"/>
          <p:nvPr/>
        </p:nvSpPr>
        <p:spPr>
          <a:xfrm>
            <a:off x="4863851" y="2244675"/>
            <a:ext cx="4191000" cy="9543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Practising </a:t>
            </a:r>
            <a:r>
              <a:rPr lang="en-GB" sz="2800" b="1">
                <a:latin typeface="Calibri"/>
                <a:ea typeface="Calibri"/>
                <a:cs typeface="Calibri"/>
                <a:sym typeface="Calibri"/>
              </a:rPr>
              <a:t>drinking from an open cup</a:t>
            </a:r>
            <a:r>
              <a:rPr lang="en-GB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6525" y="3198975"/>
            <a:ext cx="2408899" cy="31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2150" y="3429824"/>
            <a:ext cx="2408900" cy="3025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4"/>
          <p:cNvSpPr txBox="1"/>
          <p:nvPr/>
        </p:nvSpPr>
        <p:spPr>
          <a:xfrm>
            <a:off x="2386147" y="551289"/>
            <a:ext cx="7341327" cy="1015663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lang="en-GB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6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4"/>
          <p:cNvSpPr txBox="1"/>
          <p:nvPr/>
        </p:nvSpPr>
        <p:spPr>
          <a:xfrm>
            <a:off x="2386147" y="2336393"/>
            <a:ext cx="7419704" cy="2554545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Calibri"/>
              <a:buNone/>
            </a:pPr>
            <a:r>
              <a:rPr lang="en-GB" sz="8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and talk to us! </a:t>
            </a:r>
            <a:endParaRPr sz="8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5"/>
          <p:cNvSpPr txBox="1"/>
          <p:nvPr/>
        </p:nvSpPr>
        <p:spPr>
          <a:xfrm>
            <a:off x="478971" y="457201"/>
            <a:ext cx="11234057" cy="1015663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lang="en-GB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Try not to worry!  </a:t>
            </a:r>
            <a:endParaRPr sz="6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5"/>
          <p:cNvSpPr txBox="1">
            <a:spLocks noGrp="1"/>
          </p:cNvSpPr>
          <p:nvPr>
            <p:ph type="ctrTitle"/>
          </p:nvPr>
        </p:nvSpPr>
        <p:spPr>
          <a:xfrm>
            <a:off x="653141" y="1737147"/>
            <a:ext cx="6130800" cy="45252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rgbClr val="000000"/>
                </a:solidFill>
              </a:rPr>
              <a:t>We create a happy, safe and encouraging environment for your child. We believe happy children become confident learners. </a:t>
            </a:r>
            <a:endParaRPr sz="48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76" name="Google Shape;4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341" y="1625264"/>
            <a:ext cx="3810252" cy="508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8072" y="1595799"/>
            <a:ext cx="6668138" cy="3498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494" name="Google Shape;494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723027ddb_0_1"/>
          <p:cNvSpPr/>
          <p:nvPr/>
        </p:nvSpPr>
        <p:spPr>
          <a:xfrm>
            <a:off x="4" y="5459575"/>
            <a:ext cx="3976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rs Cook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25723027ddb_0_1"/>
          <p:cNvSpPr/>
          <p:nvPr/>
        </p:nvSpPr>
        <p:spPr>
          <a:xfrm>
            <a:off x="3411401" y="5459571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Mrs 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White</a:t>
            </a: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Speech and Language</a:t>
            </a: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5723027ddb_0_1"/>
          <p:cNvSpPr/>
          <p:nvPr/>
        </p:nvSpPr>
        <p:spPr>
          <a:xfrm>
            <a:off x="6096003" y="5459583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           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Mrs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Mills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5723027ddb_0_1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25723027ddb_0_1"/>
          <p:cNvSpPr txBox="1"/>
          <p:nvPr/>
        </p:nvSpPr>
        <p:spPr>
          <a:xfrm>
            <a:off x="478953" y="245925"/>
            <a:ext cx="11234100" cy="14469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</a:pPr>
            <a:r>
              <a:rPr lang="en-GB" sz="8800" b="1">
                <a:latin typeface="Calibri"/>
                <a:ea typeface="Calibri"/>
                <a:cs typeface="Calibri"/>
                <a:sym typeface="Calibri"/>
              </a:rPr>
              <a:t>Other adults who help</a:t>
            </a:r>
            <a:endParaRPr sz="8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g25723027ddb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6450" y="2199625"/>
            <a:ext cx="3435899" cy="25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5723027ddb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9325" y="2070825"/>
            <a:ext cx="2532230" cy="29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5723027ddb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550" y="1900425"/>
            <a:ext cx="3154296" cy="346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723027ddb_0_76"/>
          <p:cNvSpPr/>
          <p:nvPr/>
        </p:nvSpPr>
        <p:spPr>
          <a:xfrm>
            <a:off x="2749076" y="5459571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           </a:t>
            </a:r>
            <a:r>
              <a:rPr lang="en-GB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Mrs</a:t>
            </a:r>
            <a:r>
              <a:rPr lang="en-GB" sz="2000">
                <a:latin typeface="Quattrocento Sans"/>
                <a:ea typeface="Quattrocento Sans"/>
                <a:cs typeface="Quattrocento Sans"/>
                <a:sym typeface="Quattrocento Sans"/>
              </a:rPr>
              <a:t> Dunne</a:t>
            </a:r>
            <a:endParaRPr sz="2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Quattrocento Sans"/>
                <a:ea typeface="Quattrocento Sans"/>
                <a:cs typeface="Quattrocento Sans"/>
                <a:sym typeface="Quattrocento Sans"/>
              </a:rPr>
              <a:t>      Reception class teacher and EYFS Phase Leader</a:t>
            </a:r>
            <a:endParaRPr sz="2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        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5723027ddb_0_76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5723027ddb_0_76"/>
          <p:cNvSpPr txBox="1"/>
          <p:nvPr/>
        </p:nvSpPr>
        <p:spPr>
          <a:xfrm>
            <a:off x="478953" y="245925"/>
            <a:ext cx="11234100" cy="14469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</a:pPr>
            <a:r>
              <a:rPr lang="en-GB" sz="8800" b="1">
                <a:latin typeface="Calibri"/>
                <a:ea typeface="Calibri"/>
                <a:cs typeface="Calibri"/>
                <a:sym typeface="Calibri"/>
              </a:rPr>
              <a:t>EYFS Phase Leader</a:t>
            </a:r>
            <a:endParaRPr sz="8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g25723027ddb_0_76" descr="https://lh6.googleusercontent.com/IPQ61zfFOT_U_gdYM2Nm_kSm3rY6C8KiTWnCdBxK9WYih4Qdu0XfHd9EhQESyKpRW-v6MvVZEAQKYLNWYy9eWSi_5eZx_8TbHaGJZSyOg2lCFIk1kdbssmzVPVUG-yFCrLTnh4ZBdl9422n8nLVQq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1741" y="1850015"/>
            <a:ext cx="2688561" cy="345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"/>
          <p:cNvSpPr txBox="1"/>
          <p:nvPr/>
        </p:nvSpPr>
        <p:spPr>
          <a:xfrm>
            <a:off x="435428" y="742575"/>
            <a:ext cx="11234057" cy="144655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</a:pPr>
            <a:r>
              <a:rPr lang="en-GB" sz="8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Curriculum</a:t>
            </a:r>
            <a:endParaRPr sz="8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25" y="2300125"/>
            <a:ext cx="3273055" cy="436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921" y="2300125"/>
            <a:ext cx="3273055" cy="436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950" y="2300125"/>
            <a:ext cx="3273055" cy="436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69051" cy="449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625" y="276575"/>
            <a:ext cx="3907000" cy="29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1200" y="276575"/>
            <a:ext cx="3026223" cy="40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550" y="3717375"/>
            <a:ext cx="3800300" cy="28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9975" y="2875650"/>
            <a:ext cx="2768974" cy="36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71525" y="3827775"/>
            <a:ext cx="3505900" cy="26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5723027ddb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96598" cy="284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5723027ddb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777" y="3919475"/>
            <a:ext cx="3594225" cy="269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5723027ddb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3201950"/>
            <a:ext cx="2404673" cy="320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5723027ddb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2525" y="3977125"/>
            <a:ext cx="3440502" cy="258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5723027ddb_0_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1399" y="152400"/>
            <a:ext cx="3355023" cy="25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5723027ddb_0_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7722" y="152400"/>
            <a:ext cx="3531878" cy="264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5723027ddb_0_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18850" y="2345902"/>
            <a:ext cx="3594225" cy="269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 txBox="1"/>
          <p:nvPr/>
        </p:nvSpPr>
        <p:spPr>
          <a:xfrm>
            <a:off x="3631475" y="130625"/>
            <a:ext cx="5478600" cy="11082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Calibri"/>
              <a:buNone/>
            </a:pPr>
            <a:r>
              <a:rPr lang="en-GB" sz="6600" b="1">
                <a:latin typeface="Calibri"/>
                <a:ea typeface="Calibri"/>
                <a:cs typeface="Calibri"/>
                <a:sym typeface="Calibri"/>
              </a:rPr>
              <a:t>Secret garden</a:t>
            </a:r>
            <a:endParaRPr sz="6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00" y="248375"/>
            <a:ext cx="2554925" cy="340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725" y="1287725"/>
            <a:ext cx="3284326" cy="246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1662" y="1392163"/>
            <a:ext cx="3005824" cy="225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7775" y="3894525"/>
            <a:ext cx="3284337" cy="246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37477" y="2316500"/>
            <a:ext cx="2554926" cy="191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2094" y="3693013"/>
            <a:ext cx="2149705" cy="286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70639" y="307987"/>
            <a:ext cx="2678001" cy="20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1750" y="3592025"/>
            <a:ext cx="2301201" cy="30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43881" y="4096025"/>
            <a:ext cx="3284321" cy="246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1101635" y="156755"/>
            <a:ext cx="9988800" cy="23088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Entrance Doors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Nursery 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begins: 8.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45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 – 9.00am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4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 time:</a:t>
            </a:r>
            <a:r>
              <a:rPr lang="en-GB" sz="4800">
                <a:latin typeface="Calibri"/>
                <a:ea typeface="Calibri"/>
                <a:cs typeface="Calibri"/>
                <a:sym typeface="Calibri"/>
              </a:rPr>
              <a:t>11:30-11:45am</a:t>
            </a:r>
            <a:endParaRPr sz="4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225" y="2755325"/>
            <a:ext cx="3935227" cy="295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50" y="2618750"/>
            <a:ext cx="4667827" cy="35008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3"/>
          <p:cNvSpPr txBox="1">
            <a:spLocks noGrp="1"/>
          </p:cNvSpPr>
          <p:nvPr>
            <p:ph type="ctrTitle"/>
          </p:nvPr>
        </p:nvSpPr>
        <p:spPr>
          <a:xfrm>
            <a:off x="2552425" y="5826725"/>
            <a:ext cx="9584400" cy="769500"/>
          </a:xfrm>
          <a:prstGeom prst="rect">
            <a:avLst/>
          </a:prstGeom>
          <a:solidFill>
            <a:srgbClr val="C2E1F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GB" sz="2200" b="1">
                <a:solidFill>
                  <a:srgbClr val="000000"/>
                </a:solidFill>
              </a:rPr>
              <a:t>At this current time Nursery are unable to access our wrap around care i.e. breakfast and after school club.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Widescreen</PresentationFormat>
  <Paragraphs>110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Century Gothic</vt:lpstr>
      <vt:lpstr>Quattrocento Sans</vt:lpstr>
      <vt:lpstr>Calibri</vt:lpstr>
      <vt:lpstr>Noto Sans Symbols</vt:lpstr>
      <vt:lpstr>Slice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this current time Nursery are unable to access our wrap around care i.e. breakfast and after school club.</vt:lpstr>
      <vt:lpstr>At this current time Nursery are unable to access our wrap around care i.e. breakfast and after school club.</vt:lpstr>
      <vt:lpstr>If your child is staying for lunch they will need to have a named lunchbox and named water bottle. There is a charge of £2.50 per session they stay.</vt:lpstr>
      <vt:lpstr>We have snack times mornings and afternoons. The children are given a choice of milk or water to drink, with a choice of fruit or vegetables. We ask for a contribution of £7.50 per term towards snack.</vt:lpstr>
      <vt:lpstr>Nursery toilets are in the classroom making it easily accessible. Children are encouraged to use the toilets independently and have help as and when needed.   A change of clothes in a bag is important, accidents can happen when we are busy learners. Your child needs to be dry during the day to attend Nursery.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and stay sessions throughout the year. Christmas sing along. Sports Day. Nursery Graduation.   Dates and times will be released in September. </vt:lpstr>
      <vt:lpstr>PowerPoint Presentation</vt:lpstr>
      <vt:lpstr>PowerPoint Presentation</vt:lpstr>
      <vt:lpstr>We create a happy, safe and encouraging environment for your child. We believe happy children become confident learners.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rdu310</dc:creator>
  <cp:lastModifiedBy>Kelly Barnard</cp:lastModifiedBy>
  <cp:revision>1</cp:revision>
  <dcterms:created xsi:type="dcterms:W3CDTF">2023-05-25T12:52:06Z</dcterms:created>
  <dcterms:modified xsi:type="dcterms:W3CDTF">2023-09-05T14:21:35Z</dcterms:modified>
</cp:coreProperties>
</file>